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Exo 2"/>
      <p:regular r:id="rId32"/>
      <p:bold r:id="rId33"/>
      <p:italic r:id="rId34"/>
      <p:boldItalic r:id="rId35"/>
    </p:embeddedFon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Exo2-bold.fntdata"/><Relationship Id="rId10" Type="http://schemas.openxmlformats.org/officeDocument/2006/relationships/slide" Target="slides/slide3.xml"/><Relationship Id="rId32" Type="http://schemas.openxmlformats.org/officeDocument/2006/relationships/font" Target="fonts/Exo2-regular.fntdata"/><Relationship Id="rId13" Type="http://schemas.openxmlformats.org/officeDocument/2006/relationships/slide" Target="slides/slide6.xml"/><Relationship Id="rId35" Type="http://schemas.openxmlformats.org/officeDocument/2006/relationships/font" Target="fonts/Exo2-boldItalic.fntdata"/><Relationship Id="rId12" Type="http://schemas.openxmlformats.org/officeDocument/2006/relationships/slide" Target="slides/slide5.xml"/><Relationship Id="rId34" Type="http://schemas.openxmlformats.org/officeDocument/2006/relationships/font" Target="fonts/Exo2-italic.fntdata"/><Relationship Id="rId15" Type="http://schemas.openxmlformats.org/officeDocument/2006/relationships/slide" Target="slides/slide8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7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0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9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orbes.com/sites/jaysondemers/2018/05/09/how-brands-should-be-working-to-fix-the-consumer-trust-crisis/#219f613a554c" TargetMode="External"/><Relationship Id="rId3" Type="http://schemas.openxmlformats.org/officeDocument/2006/relationships/hyperlink" Target="https://www.computerweekly.com/news/252445947/UK-business-overestimating-level-of-consumer-trust-study-show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545a8436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4545a8436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a million small-scale producers and workers are organized in as many as 3,000 grassroots organisations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4545a8436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545a8436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4545a8436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Disconnect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4545a8436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545a84360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4545a84360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4545a84360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545a84360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4545a84360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4545a84360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545a84360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4545a84360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4545a84360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545a84360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4545a84360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4545a84360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545a84360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4545a84360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4545a84360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45a84360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4545a84360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4545a84360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424efd5f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4424efd5f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4424efd5f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655579cc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4655579cc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4655579cc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424efd5f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4424efd5f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4424efd5f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Frost and Sullivan CA technologies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Global State of Online Digital Trust 2018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Movement towards enforcement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655579cc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4655579cc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on bottom line as people leave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4655579cc2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545a8436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4545a8436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https://www.forbes.com/sites/jaysondemers/2018/05/09/how-brands-should-be-working-to-fix-the-consumer-trust-crisis/#219f613a554c</a:t>
            </a: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https://www.computerweekly.com/news/252445947/UK-business-overestimating-level-of-consumer-trust-study-shows</a:t>
            </a: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4545a8436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The Amazon Kindle terms and conditions take 9 hours to read in full.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31878" l="20354" r="79060" t="37325"/>
          <a:stretch/>
        </p:blipFill>
        <p:spPr>
          <a:xfrm>
            <a:off x="0" y="-1"/>
            <a:ext cx="1219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78" y="4662197"/>
            <a:ext cx="985706" cy="31814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481857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3264347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6046838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30606" l="30387" r="25290" t="16722"/>
          <a:stretch/>
        </p:blipFill>
        <p:spPr>
          <a:xfrm>
            <a:off x="3917190" y="0"/>
            <a:ext cx="5226813" cy="515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78" y="4662197"/>
            <a:ext cx="985706" cy="31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481857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95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75" lIns="274175" spcFirstLastPara="1" rIns="274175" wrap="square" tIns="1370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 rotWithShape="1">
          <a:blip r:embed="rId2">
            <a:alphaModFix/>
          </a:blip>
          <a:srcRect b="0" l="0" r="0" t="15625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9"/>
          <p:cNvPicPr preferRelativeResize="0"/>
          <p:nvPr/>
        </p:nvPicPr>
        <p:blipFill rotWithShape="1">
          <a:blip r:embed="rId2">
            <a:alphaModFix/>
          </a:blip>
          <a:srcRect b="21647" l="27731" r="26310" t="23743"/>
          <a:stretch/>
        </p:blipFill>
        <p:spPr>
          <a:xfrm>
            <a:off x="0" y="0"/>
            <a:ext cx="541041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73" y="4425918"/>
            <a:ext cx="1318395" cy="7921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5727700" y="939800"/>
            <a:ext cx="3137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0"/>
          <p:cNvPicPr preferRelativeResize="0"/>
          <p:nvPr/>
        </p:nvPicPr>
        <p:blipFill rotWithShape="1">
          <a:blip r:embed="rId2">
            <a:alphaModFix/>
          </a:blip>
          <a:srcRect b="2056" l="-19932" r="25823" t="18539"/>
          <a:stretch/>
        </p:blipFill>
        <p:spPr>
          <a:xfrm>
            <a:off x="0" y="-1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/>
          <p:nvPr/>
        </p:nvSpPr>
        <p:spPr>
          <a:xfrm>
            <a:off x="-1" y="-1"/>
            <a:ext cx="358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31878" l="20354" r="79060" t="37325"/>
          <a:stretch/>
        </p:blipFill>
        <p:spPr>
          <a:xfrm>
            <a:off x="0" y="-1"/>
            <a:ext cx="1219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78" y="4662197"/>
            <a:ext cx="985706" cy="31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/>
          <p:nvPr/>
        </p:nvSpPr>
        <p:spPr>
          <a:xfrm>
            <a:off x="3588000" y="-1"/>
            <a:ext cx="5556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GB" sz="2700" u="none" cap="none" strike="noStrik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Image place holder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GB" sz="2700" u="none" cap="none" strike="noStrik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(insert ur own)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481857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1"/>
          <p:cNvPicPr preferRelativeResize="0"/>
          <p:nvPr/>
        </p:nvPicPr>
        <p:blipFill rotWithShape="1">
          <a:blip r:embed="rId2">
            <a:alphaModFix/>
          </a:blip>
          <a:srcRect b="30606" l="30387" r="25290" t="16722"/>
          <a:stretch/>
        </p:blipFill>
        <p:spPr>
          <a:xfrm>
            <a:off x="3917190" y="0"/>
            <a:ext cx="5226813" cy="515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1"/>
          <p:cNvPicPr preferRelativeResize="0"/>
          <p:nvPr/>
        </p:nvPicPr>
        <p:blipFill rotWithShape="1">
          <a:blip r:embed="rId2">
            <a:alphaModFix/>
          </a:blip>
          <a:srcRect b="31878" l="20354" r="79060" t="37325"/>
          <a:stretch/>
        </p:blipFill>
        <p:spPr>
          <a:xfrm>
            <a:off x="0" y="-1"/>
            <a:ext cx="1219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78" y="4662197"/>
            <a:ext cx="985706" cy="31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81857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1970" y="-40484"/>
            <a:ext cx="9215968" cy="51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4" y="3572"/>
            <a:ext cx="9138045" cy="514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>
  <p:cSld name="Title and Vertical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44" y="357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481857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2" type="body"/>
          </p:nvPr>
        </p:nvSpPr>
        <p:spPr>
          <a:xfrm>
            <a:off x="3267001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" type="title">
  <p:cSld name="TITLE">
    <p:bg>
      <p:bgPr>
        <a:solidFill>
          <a:srgbClr val="EE145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27"/>
          <p:cNvSpPr/>
          <p:nvPr/>
        </p:nvSpPr>
        <p:spPr>
          <a:xfrm>
            <a:off x="0" y="0"/>
            <a:ext cx="9432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111" name="Google Shape;11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55972" y="4483038"/>
            <a:ext cx="419210" cy="42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" type="body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95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van twee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95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95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gelijking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95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95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een titel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met bijschrift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629842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5334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953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19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19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19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19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2"/>
          <p:cNvSpPr txBox="1"/>
          <p:nvPr>
            <p:ph idx="2" type="body"/>
          </p:nvPr>
        </p:nvSpPr>
        <p:spPr>
          <a:xfrm>
            <a:off x="629842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beelding met bijschrift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629842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>
            <a:off x="629842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verticale tekst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2940301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95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e titel en tekst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>
            <p:ph type="title"/>
          </p:nvPr>
        </p:nvSpPr>
        <p:spPr>
          <a:xfrm rot="5400000">
            <a:off x="5350050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3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95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5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6"/>
          <p:cNvPicPr preferRelativeResize="0"/>
          <p:nvPr/>
        </p:nvPicPr>
        <p:blipFill rotWithShape="1">
          <a:blip r:embed="rId2">
            <a:alphaModFix/>
          </a:blip>
          <a:srcRect b="31878" l="20354" r="79060" t="37325"/>
          <a:stretch/>
        </p:blipFill>
        <p:spPr>
          <a:xfrm>
            <a:off x="0" y="-1"/>
            <a:ext cx="1219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78" y="4662197"/>
            <a:ext cx="985706" cy="31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6"/>
          <p:cNvSpPr txBox="1"/>
          <p:nvPr>
            <p:ph idx="1" type="body"/>
          </p:nvPr>
        </p:nvSpPr>
        <p:spPr>
          <a:xfrm>
            <a:off x="481857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urier New"/>
              <a:buChar char="o"/>
              <a:defRPr b="0" i="0" sz="36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rier New"/>
              <a:buChar char="o"/>
              <a:defRPr b="0" i="0" sz="30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urier New"/>
              <a:buChar char="o"/>
              <a:defRPr b="0" i="0" sz="27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urier New"/>
              <a:buChar char="o"/>
              <a:defRPr b="0" i="0" sz="27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36"/>
          <p:cNvSpPr txBox="1"/>
          <p:nvPr>
            <p:ph idx="2" type="body"/>
          </p:nvPr>
        </p:nvSpPr>
        <p:spPr>
          <a:xfrm>
            <a:off x="3264347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urier New"/>
              <a:buChar char="o"/>
              <a:defRPr b="0" i="0" sz="36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rier New"/>
              <a:buChar char="o"/>
              <a:defRPr b="0" i="0" sz="30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urier New"/>
              <a:buChar char="o"/>
              <a:defRPr b="0" i="0" sz="27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urier New"/>
              <a:buChar char="o"/>
              <a:defRPr b="0" i="0" sz="27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36"/>
          <p:cNvSpPr txBox="1"/>
          <p:nvPr>
            <p:ph idx="3" type="body"/>
          </p:nvPr>
        </p:nvSpPr>
        <p:spPr>
          <a:xfrm>
            <a:off x="6046838" y="806116"/>
            <a:ext cx="26241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urier New"/>
              <a:buChar char="o"/>
              <a:defRPr b="0" i="0" sz="36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rier New"/>
              <a:buChar char="o"/>
              <a:defRPr b="0" i="0" sz="30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urier New"/>
              <a:buChar char="o"/>
              <a:defRPr b="0" i="0" sz="27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urier New"/>
              <a:buChar char="o"/>
              <a:defRPr b="0" i="0" sz="27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953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25" spcFirstLastPara="1" rIns="137125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RxbGktGatwA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7096" l="0" r="0" t="0"/>
          <a:stretch/>
        </p:blipFill>
        <p:spPr>
          <a:xfrm>
            <a:off x="0" y="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>
            <a:off x="-1609200" y="25"/>
            <a:ext cx="10753200" cy="5143500"/>
          </a:xfrm>
          <a:prstGeom prst="rect">
            <a:avLst/>
          </a:prstGeom>
          <a:solidFill>
            <a:srgbClr val="666666">
              <a:alpha val="7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7"/>
          <p:cNvSpPr txBox="1"/>
          <p:nvPr/>
        </p:nvSpPr>
        <p:spPr>
          <a:xfrm>
            <a:off x="838675" y="323750"/>
            <a:ext cx="5672700" cy="1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GB" sz="72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Be Better Than Compliant</a:t>
            </a:r>
            <a:endParaRPr b="1" i="0" sz="72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0" name="Google Shape;180;p37"/>
          <p:cNvSpPr txBox="1"/>
          <p:nvPr/>
        </p:nvSpPr>
        <p:spPr>
          <a:xfrm>
            <a:off x="1071650" y="3797375"/>
            <a:ext cx="4286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Tessa Darbyshire</a:t>
            </a:r>
            <a:endParaRPr b="0" i="0" sz="14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Date: </a:t>
            </a:r>
            <a:endParaRPr b="0" i="0" sz="14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6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6"/>
          <p:cNvSpPr txBox="1"/>
          <p:nvPr/>
        </p:nvSpPr>
        <p:spPr>
          <a:xfrm>
            <a:off x="565775" y="1049275"/>
            <a:ext cx="7715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666666">
              <a:alpha val="6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6"/>
          <p:cNvSpPr txBox="1"/>
          <p:nvPr/>
        </p:nvSpPr>
        <p:spPr>
          <a:xfrm>
            <a:off x="125" y="1480500"/>
            <a:ext cx="45720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Start designing </a:t>
            </a:r>
            <a:endParaRPr b="1"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trust cues</a:t>
            </a:r>
            <a:endParaRPr b="1" i="0" sz="6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4">
            <a:alphaModFix/>
          </a:blip>
          <a:srcRect b="17266" l="9709" r="10837" t="0"/>
          <a:stretch/>
        </p:blipFill>
        <p:spPr>
          <a:xfrm>
            <a:off x="104850" y="3987025"/>
            <a:ext cx="1048374" cy="109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ptiv-bol-los.png" id="277" name="Google Shape;277;p47"/>
          <p:cNvPicPr preferRelativeResize="0"/>
          <p:nvPr/>
        </p:nvPicPr>
        <p:blipFill rotWithShape="1">
          <a:blip r:embed="rId3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/>
          <p:nvPr/>
        </p:nvSpPr>
        <p:spPr>
          <a:xfrm flipH="1">
            <a:off x="1372688" y="0"/>
            <a:ext cx="809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47"/>
          <p:cNvSpPr/>
          <p:nvPr/>
        </p:nvSpPr>
        <p:spPr>
          <a:xfrm>
            <a:off x="4245829" y="988567"/>
            <a:ext cx="2625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Courier New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2C66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Courier New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Courier New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Courier New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7"/>
          <p:cNvSpPr/>
          <p:nvPr/>
        </p:nvSpPr>
        <p:spPr>
          <a:xfrm>
            <a:off x="1513311" y="431676"/>
            <a:ext cx="293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100"/>
              <a:buFont typeface="Century Gothic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7"/>
          <p:cNvSpPr/>
          <p:nvPr/>
        </p:nvSpPr>
        <p:spPr>
          <a:xfrm flipH="1">
            <a:off x="139700" y="575"/>
            <a:ext cx="9327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2" name="Google Shape;282;p47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Market Analysis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7"/>
          <p:cNvSpPr txBox="1"/>
          <p:nvPr/>
        </p:nvSpPr>
        <p:spPr>
          <a:xfrm>
            <a:off x="656250" y="3909988"/>
            <a:ext cx="293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Setting Standards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4" name="Google Shape;284;p47"/>
          <p:cNvSpPr txBox="1"/>
          <p:nvPr/>
        </p:nvSpPr>
        <p:spPr>
          <a:xfrm>
            <a:off x="656250" y="2910138"/>
            <a:ext cx="2931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Parsing Privacy Policies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656250" y="1499688"/>
            <a:ext cx="2333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Automatic Processing Tools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286" name="Google Shape;286;p47"/>
          <p:cNvGrpSpPr/>
          <p:nvPr/>
        </p:nvGrpSpPr>
        <p:grpSpPr>
          <a:xfrm>
            <a:off x="3189399" y="1167725"/>
            <a:ext cx="6083831" cy="3330602"/>
            <a:chOff x="3177999" y="1658125"/>
            <a:chExt cx="6083831" cy="3330602"/>
          </a:xfrm>
        </p:grpSpPr>
        <p:pic>
          <p:nvPicPr>
            <p:cNvPr id="287" name="Google Shape;287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10975" y="3427226"/>
              <a:ext cx="2931299" cy="395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77999" y="4225227"/>
              <a:ext cx="1803539" cy="76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02613" y="4225227"/>
              <a:ext cx="644723" cy="76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47"/>
            <p:cNvPicPr preferRelativeResize="0"/>
            <p:nvPr/>
          </p:nvPicPr>
          <p:blipFill rotWithShape="1">
            <a:blip r:embed="rId7">
              <a:alphaModFix/>
            </a:blip>
            <a:srcRect b="19379" l="6821" r="8547" t="23133"/>
            <a:stretch/>
          </p:blipFill>
          <p:spPr>
            <a:xfrm>
              <a:off x="6550925" y="3361438"/>
              <a:ext cx="2272200" cy="527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70077" y="1658125"/>
              <a:ext cx="2272200" cy="1420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50913" y="1711325"/>
              <a:ext cx="1445100" cy="131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68397" y="4225225"/>
              <a:ext cx="1193432" cy="76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/>
          <p:nvPr/>
        </p:nvSpPr>
        <p:spPr>
          <a:xfrm>
            <a:off x="243100" y="4604100"/>
            <a:ext cx="1253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300" name="Google Shape;300;p48"/>
          <p:cNvPicPr preferRelativeResize="0"/>
          <p:nvPr/>
        </p:nvPicPr>
        <p:blipFill rotWithShape="1">
          <a:blip r:embed="rId3">
            <a:alphaModFix/>
          </a:blip>
          <a:srcRect b="9547" l="19666" r="78117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8"/>
          <p:cNvSpPr txBox="1"/>
          <p:nvPr/>
        </p:nvSpPr>
        <p:spPr>
          <a:xfrm>
            <a:off x="388341" y="20160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8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Stakeholder Map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48"/>
          <p:cNvCxnSpPr>
            <a:endCxn id="302" idx="2"/>
          </p:cNvCxnSpPr>
          <p:nvPr/>
        </p:nvCxnSpPr>
        <p:spPr>
          <a:xfrm rot="10800000">
            <a:off x="4629741" y="930151"/>
            <a:ext cx="2100" cy="19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48"/>
          <p:cNvCxnSpPr/>
          <p:nvPr/>
        </p:nvCxnSpPr>
        <p:spPr>
          <a:xfrm rot="10800000">
            <a:off x="4644525" y="2878875"/>
            <a:ext cx="2917200" cy="13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48"/>
          <p:cNvCxnSpPr/>
          <p:nvPr/>
        </p:nvCxnSpPr>
        <p:spPr>
          <a:xfrm flipH="1">
            <a:off x="1804000" y="2866025"/>
            <a:ext cx="2853300" cy="15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48"/>
          <p:cNvSpPr txBox="1"/>
          <p:nvPr/>
        </p:nvSpPr>
        <p:spPr>
          <a:xfrm>
            <a:off x="3664800" y="3422525"/>
            <a:ext cx="1932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USER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6229925" y="702550"/>
            <a:ext cx="1932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latin typeface="Exo 2"/>
                <a:ea typeface="Exo 2"/>
                <a:cs typeface="Exo 2"/>
                <a:sym typeface="Exo 2"/>
              </a:rPr>
              <a:t>SERVICE PROVIDERS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656250" y="930150"/>
            <a:ext cx="1932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LEGISLATORS &amp;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RESEARCHERS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656250" y="1530350"/>
            <a:ext cx="30525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Standardised approach to policy structure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Automated approach to filtering through policies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5491550" y="1339650"/>
            <a:ext cx="30525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GB">
                <a:solidFill>
                  <a:srgbClr val="EF2C66"/>
                </a:solidFill>
                <a:latin typeface="Exo 2"/>
                <a:ea typeface="Exo 2"/>
                <a:cs typeface="Exo 2"/>
                <a:sym typeface="Exo 2"/>
              </a:rPr>
              <a:t>Simple to produce privacy policies</a:t>
            </a:r>
            <a:endParaRPr b="1">
              <a:solidFill>
                <a:srgbClr val="EF2C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Improved consumer perception of brand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Increased resilience in shifting legislative environment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Better understanding of consumer desires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3136275" y="3937975"/>
            <a:ext cx="33756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Personal data is protected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EF2C66"/>
                </a:solidFill>
                <a:latin typeface="Exo 2"/>
                <a:ea typeface="Exo 2"/>
                <a:cs typeface="Exo 2"/>
                <a:sym typeface="Exo 2"/>
              </a:rPr>
              <a:t>Preferences taken into account</a:t>
            </a:r>
            <a:endParaRPr b="1" i="0" sz="1400" u="none" cap="none" strike="noStrike">
              <a:solidFill>
                <a:srgbClr val="EF2C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Privacy policies made</a:t>
            </a:r>
            <a:r>
              <a:rPr lang="en-GB">
                <a:latin typeface="Exo 2"/>
                <a:ea typeface="Exo 2"/>
                <a:cs typeface="Exo 2"/>
                <a:sym typeface="Exo 2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comprehensible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/>
        </p:nvSpPr>
        <p:spPr>
          <a:xfrm>
            <a:off x="565775" y="1049275"/>
            <a:ext cx="7715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/>
          <p:nvPr/>
        </p:nvSpPr>
        <p:spPr>
          <a:xfrm>
            <a:off x="0" y="125"/>
            <a:ext cx="4572000" cy="5143500"/>
          </a:xfrm>
          <a:prstGeom prst="rect">
            <a:avLst/>
          </a:prstGeom>
          <a:solidFill>
            <a:srgbClr val="666666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9"/>
          <p:cNvSpPr txBox="1"/>
          <p:nvPr/>
        </p:nvSpPr>
        <p:spPr>
          <a:xfrm>
            <a:off x="125" y="1480500"/>
            <a:ext cx="45720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Challenge 1:</a:t>
            </a:r>
            <a:endParaRPr b="1"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Parsing the Text</a:t>
            </a:r>
            <a:endParaRPr b="1"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139775" y="4639750"/>
            <a:ext cx="1318800" cy="3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327" name="Google Shape;327;p50"/>
          <p:cNvPicPr preferRelativeResize="0"/>
          <p:nvPr/>
        </p:nvPicPr>
        <p:blipFill rotWithShape="1">
          <a:blip r:embed="rId3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/>
          <p:nvPr/>
        </p:nvSpPr>
        <p:spPr>
          <a:xfrm>
            <a:off x="656250" y="930150"/>
            <a:ext cx="83247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language of privacy policies is specialised but not standardised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are often long-winded, have varied structures and numerous ambiguities.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is an option but required investment in training is large.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algorithm isn’t a legal expert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Summaries / recommendations generated by automated processing cannot stand in for the advice of a lawyer.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scores provide some indication of this, but could also indicate deliberate obfuscation by the service provider.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framework we ask brands to enter their policy into needs to be legally sound.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Fancy having a go?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	</a:t>
            </a:r>
            <a:endParaRPr b="1"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latin typeface="Exo 2"/>
                <a:ea typeface="Exo 2"/>
                <a:cs typeface="Exo 2"/>
                <a:sym typeface="Exo 2"/>
              </a:rPr>
              <a:t>Parsing and Summarising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/>
          <p:nvPr/>
        </p:nvSpPr>
        <p:spPr>
          <a:xfrm>
            <a:off x="139775" y="4639750"/>
            <a:ext cx="1318800" cy="3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336" name="Google Shape;336;p51"/>
          <p:cNvPicPr preferRelativeResize="0"/>
          <p:nvPr/>
        </p:nvPicPr>
        <p:blipFill rotWithShape="1">
          <a:blip r:embed="rId3">
            <a:alphaModFix/>
          </a:blip>
          <a:srcRect b="9547" l="19666" r="78117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/>
          <p:nvPr/>
        </p:nvSpPr>
        <p:spPr>
          <a:xfrm>
            <a:off x="656250" y="930150"/>
            <a:ext cx="83247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Each data practices belongs to one of ten categories</a:t>
            </a:r>
            <a:endParaRPr b="1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1 -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First Party Collection / Use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2 -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Third Party Sharing / Collection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3 -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User Choice / Control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4 -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User Access, Edit and Deletion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5 -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Data Retention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6 -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Data Security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7 -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Policy Change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8 -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Do Not Track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9 -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International &amp; Specific Audiences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10 -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Other</a:t>
            </a:r>
            <a:endParaRPr b="0" i="1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Each practise is then articulated using a category specific set of attributes </a:t>
            </a:r>
            <a:endParaRPr b="1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Under 3 -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User Choice / Control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Mandatory attributes: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choice type, choice scope, personal information type, purpose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Optional attributes: </a:t>
            </a:r>
            <a:r>
              <a:rPr b="0" i="1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user type</a:t>
            </a:r>
            <a:endParaRPr b="0" i="1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Attribute set reflects different levels of specificity present in policies</a:t>
            </a:r>
            <a:endParaRPr b="0" i="0" sz="14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	</a:t>
            </a:r>
            <a:endParaRPr b="1"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8" name="Google Shape;338;p51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Wilson Annotation Scheme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2"/>
          <p:cNvPicPr preferRelativeResize="0"/>
          <p:nvPr/>
        </p:nvPicPr>
        <p:blipFill rotWithShape="1">
          <a:blip r:embed="rId3">
            <a:alphaModFix/>
          </a:blip>
          <a:srcRect b="16698" l="0" r="0" t="92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/>
          <p:nvPr/>
        </p:nvSpPr>
        <p:spPr>
          <a:xfrm>
            <a:off x="565775" y="1049275"/>
            <a:ext cx="7715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2"/>
          <p:cNvSpPr/>
          <p:nvPr/>
        </p:nvSpPr>
        <p:spPr>
          <a:xfrm>
            <a:off x="0" y="175"/>
            <a:ext cx="4572000" cy="5143500"/>
          </a:xfrm>
          <a:prstGeom prst="rect">
            <a:avLst/>
          </a:prstGeom>
          <a:solidFill>
            <a:srgbClr val="666666">
              <a:alpha val="6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2"/>
          <p:cNvSpPr txBox="1"/>
          <p:nvPr/>
        </p:nvSpPr>
        <p:spPr>
          <a:xfrm>
            <a:off x="239500" y="1480500"/>
            <a:ext cx="43326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Challenge 2:</a:t>
            </a:r>
            <a:endParaRPr b="1"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Gaining Traction</a:t>
            </a:r>
            <a:endParaRPr b="1"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/>
          <p:nvPr/>
        </p:nvSpPr>
        <p:spPr>
          <a:xfrm>
            <a:off x="139775" y="4639750"/>
            <a:ext cx="1318800" cy="3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354" name="Google Shape;354;p53"/>
          <p:cNvPicPr preferRelativeResize="0"/>
          <p:nvPr/>
        </p:nvPicPr>
        <p:blipFill rotWithShape="1">
          <a:blip r:embed="rId3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/>
          <p:nvPr/>
        </p:nvSpPr>
        <p:spPr>
          <a:xfrm>
            <a:off x="656250" y="930150"/>
            <a:ext cx="83247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humans are lazy.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Situations that are task oriented and time pressured demand the simplest solutions.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tell us: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You’ve looked at the policy - which statements do you feel you care about?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statements do you care about enough to act on?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	</a:t>
            </a:r>
            <a:endParaRPr b="1"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6" name="Google Shape;356;p53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latin typeface="Exo 2"/>
                <a:ea typeface="Exo 2"/>
                <a:cs typeface="Exo 2"/>
                <a:sym typeface="Exo 2"/>
              </a:rPr>
              <a:t>Why don’t the tools get used?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4"/>
          <p:cNvPicPr preferRelativeResize="0"/>
          <p:nvPr/>
        </p:nvPicPr>
        <p:blipFill rotWithShape="1">
          <a:blip r:embed="rId3">
            <a:alphaModFix/>
          </a:blip>
          <a:srcRect b="8136" l="0" r="0" t="806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 txBox="1"/>
          <p:nvPr/>
        </p:nvSpPr>
        <p:spPr>
          <a:xfrm>
            <a:off x="565775" y="1049275"/>
            <a:ext cx="7715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/>
          <p:nvPr/>
        </p:nvSpPr>
        <p:spPr>
          <a:xfrm>
            <a:off x="0" y="175"/>
            <a:ext cx="4572000" cy="5143500"/>
          </a:xfrm>
          <a:prstGeom prst="rect">
            <a:avLst/>
          </a:prstGeom>
          <a:solidFill>
            <a:srgbClr val="666666">
              <a:alpha val="6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39500" y="1480500"/>
            <a:ext cx="43326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What’s the Utopia?</a:t>
            </a:r>
            <a:endParaRPr b="1"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139775" y="4639750"/>
            <a:ext cx="1318800" cy="3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372" name="Google Shape;372;p55"/>
          <p:cNvPicPr preferRelativeResize="0"/>
          <p:nvPr/>
        </p:nvPicPr>
        <p:blipFill rotWithShape="1">
          <a:blip r:embed="rId3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/>
          <p:nvPr/>
        </p:nvSpPr>
        <p:spPr>
          <a:xfrm>
            <a:off x="656250" y="930150"/>
            <a:ext cx="83247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negotiation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Direction according to preferences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range of channel / interface options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data carrying its own permissions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	</a:t>
            </a:r>
            <a:endParaRPr b="1"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4" name="Google Shape;374;p55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latin typeface="Exo 2"/>
                <a:ea typeface="Exo 2"/>
                <a:cs typeface="Exo 2"/>
                <a:sym typeface="Exo 2"/>
              </a:rPr>
              <a:t>Possible Outcomes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ptiv-bol-los.png" id="186" name="Google Shape;186;p38"/>
          <p:cNvPicPr preferRelativeResize="0"/>
          <p:nvPr/>
        </p:nvPicPr>
        <p:blipFill rotWithShape="1">
          <a:blip r:embed="rId3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8"/>
          <p:cNvSpPr txBox="1"/>
          <p:nvPr/>
        </p:nvSpPr>
        <p:spPr>
          <a:xfrm>
            <a:off x="388341" y="20160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latin typeface="Exo 2"/>
                <a:ea typeface="Exo 2"/>
                <a:cs typeface="Exo 2"/>
                <a:sym typeface="Exo 2"/>
              </a:rPr>
              <a:t>Trust and Privacy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225" y="1471550"/>
            <a:ext cx="6542450" cy="36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/>
          <p:nvPr/>
        </p:nvSpPr>
        <p:spPr>
          <a:xfrm>
            <a:off x="243100" y="4604100"/>
            <a:ext cx="1253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8"/>
          <p:cNvSpPr/>
          <p:nvPr/>
        </p:nvSpPr>
        <p:spPr>
          <a:xfrm>
            <a:off x="749700" y="792975"/>
            <a:ext cx="76446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latin typeface="Exo 2"/>
                <a:ea typeface="Exo 2"/>
                <a:cs typeface="Exo 2"/>
                <a:sym typeface="Exo 2"/>
              </a:rPr>
              <a:t>Awareness of the importance of privacy is growing, as is the amount of data being produced. 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</a:b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400"/>
              <a:buFont typeface="Exo 2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		</a:t>
            </a:r>
            <a:endParaRPr b="0"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38"/>
          <p:cNvSpPr/>
          <p:nvPr/>
        </p:nvSpPr>
        <p:spPr>
          <a:xfrm>
            <a:off x="3763525" y="4653100"/>
            <a:ext cx="250800" cy="1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6"/>
          <p:cNvPicPr preferRelativeResize="0"/>
          <p:nvPr/>
        </p:nvPicPr>
        <p:blipFill rotWithShape="1">
          <a:blip r:embed="rId3">
            <a:alphaModFix/>
          </a:blip>
          <a:srcRect b="9533" l="0" r="0" t="15459"/>
          <a:stretch/>
        </p:blipFill>
        <p:spPr>
          <a:xfrm>
            <a:off x="125" y="0"/>
            <a:ext cx="91440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6"/>
          <p:cNvSpPr txBox="1"/>
          <p:nvPr/>
        </p:nvSpPr>
        <p:spPr>
          <a:xfrm>
            <a:off x="565775" y="1049275"/>
            <a:ext cx="7715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/>
          <p:nvPr/>
        </p:nvSpPr>
        <p:spPr>
          <a:xfrm>
            <a:off x="0" y="0"/>
            <a:ext cx="4572000" cy="5143800"/>
          </a:xfrm>
          <a:prstGeom prst="rect">
            <a:avLst/>
          </a:prstGeom>
          <a:solidFill>
            <a:srgbClr val="666666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6"/>
          <p:cNvSpPr txBox="1"/>
          <p:nvPr/>
        </p:nvSpPr>
        <p:spPr>
          <a:xfrm>
            <a:off x="125" y="1480500"/>
            <a:ext cx="45720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GB" sz="6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Our </a:t>
            </a: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Approach</a:t>
            </a:r>
            <a:endParaRPr b="1" i="0" sz="6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1128450" y="4680875"/>
            <a:ext cx="6366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390" name="Google Shape;390;p57"/>
          <p:cNvPicPr preferRelativeResize="0"/>
          <p:nvPr/>
        </p:nvPicPr>
        <p:blipFill rotWithShape="1">
          <a:blip r:embed="rId3">
            <a:alphaModFix/>
          </a:blip>
          <a:srcRect b="9547" l="19666" r="78117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388341" y="20160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7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Process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7"/>
          <p:cNvSpPr/>
          <p:nvPr/>
        </p:nvSpPr>
        <p:spPr>
          <a:xfrm>
            <a:off x="243100" y="4604100"/>
            <a:ext cx="1253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7"/>
          <p:cNvSpPr/>
          <p:nvPr/>
        </p:nvSpPr>
        <p:spPr>
          <a:xfrm>
            <a:off x="2733088" y="2822975"/>
            <a:ext cx="1914600" cy="16137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User sets preferences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5" name="Google Shape;395;p57"/>
          <p:cNvSpPr/>
          <p:nvPr/>
        </p:nvSpPr>
        <p:spPr>
          <a:xfrm>
            <a:off x="656250" y="965100"/>
            <a:ext cx="1914600" cy="16137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Brand sets switches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6" name="Google Shape;396;p57"/>
          <p:cNvSpPr/>
          <p:nvPr/>
        </p:nvSpPr>
        <p:spPr>
          <a:xfrm>
            <a:off x="4769788" y="1765475"/>
            <a:ext cx="1914600" cy="16137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Machine compares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7" name="Google Shape;397;p57"/>
          <p:cNvSpPr/>
          <p:nvPr/>
        </p:nvSpPr>
        <p:spPr>
          <a:xfrm>
            <a:off x="6826575" y="930150"/>
            <a:ext cx="1914600" cy="1613700"/>
          </a:xfrm>
          <a:prstGeom prst="roundRect">
            <a:avLst>
              <a:gd fmla="val 16667" name="adj"/>
            </a:avLst>
          </a:prstGeom>
          <a:solidFill>
            <a:srgbClr val="EF2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Generates comparative score 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8" name="Google Shape;398;p57"/>
          <p:cNvSpPr/>
          <p:nvPr/>
        </p:nvSpPr>
        <p:spPr>
          <a:xfrm>
            <a:off x="6806500" y="2822975"/>
            <a:ext cx="1914600" cy="1613700"/>
          </a:xfrm>
          <a:prstGeom prst="roundRect">
            <a:avLst>
              <a:gd fmla="val 16667" name="adj"/>
            </a:avLst>
          </a:prstGeom>
          <a:solidFill>
            <a:srgbClr val="EF2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Automatic acceptance if threshold met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9" name="Google Shape;399;p57"/>
          <p:cNvSpPr/>
          <p:nvPr/>
        </p:nvSpPr>
        <p:spPr>
          <a:xfrm>
            <a:off x="2713025" y="965100"/>
            <a:ext cx="1914600" cy="16137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Machine generates policy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/>
          <p:nvPr/>
        </p:nvSpPr>
        <p:spPr>
          <a:xfrm>
            <a:off x="1128450" y="4680875"/>
            <a:ext cx="6366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406" name="Google Shape;406;p58"/>
          <p:cNvPicPr preferRelativeResize="0"/>
          <p:nvPr/>
        </p:nvPicPr>
        <p:blipFill rotWithShape="1">
          <a:blip r:embed="rId3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8"/>
          <p:cNvSpPr/>
          <p:nvPr/>
        </p:nvSpPr>
        <p:spPr>
          <a:xfrm>
            <a:off x="243100" y="4604100"/>
            <a:ext cx="1253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250" y="59850"/>
            <a:ext cx="6195800" cy="49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9"/>
          <p:cNvSpPr txBox="1"/>
          <p:nvPr/>
        </p:nvSpPr>
        <p:spPr>
          <a:xfrm>
            <a:off x="565775" y="1049275"/>
            <a:ext cx="7715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9"/>
          <p:cNvSpPr/>
          <p:nvPr/>
        </p:nvSpPr>
        <p:spPr>
          <a:xfrm>
            <a:off x="0" y="0"/>
            <a:ext cx="4572000" cy="5143800"/>
          </a:xfrm>
          <a:prstGeom prst="rect">
            <a:avLst/>
          </a:prstGeom>
          <a:solidFill>
            <a:srgbClr val="666666">
              <a:alpha val="6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9"/>
          <p:cNvSpPr txBox="1"/>
          <p:nvPr/>
        </p:nvSpPr>
        <p:spPr>
          <a:xfrm>
            <a:off x="125" y="1480500"/>
            <a:ext cx="45720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Get Stuck </a:t>
            </a:r>
            <a:endParaRPr b="1"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</a:t>
            </a:r>
            <a:endParaRPr b="1" i="0" sz="6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/>
          <p:nvPr/>
        </p:nvSpPr>
        <p:spPr>
          <a:xfrm>
            <a:off x="1128450" y="4680875"/>
            <a:ext cx="6366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424" name="Google Shape;424;p60"/>
          <p:cNvPicPr preferRelativeResize="0"/>
          <p:nvPr/>
        </p:nvPicPr>
        <p:blipFill rotWithShape="1">
          <a:blip r:embed="rId3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/>
          <p:nvPr/>
        </p:nvSpPr>
        <p:spPr>
          <a:xfrm>
            <a:off x="243100" y="4604100"/>
            <a:ext cx="1253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0"/>
          <p:cNvSpPr/>
          <p:nvPr/>
        </p:nvSpPr>
        <p:spPr>
          <a:xfrm>
            <a:off x="4395575" y="930150"/>
            <a:ext cx="45852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https://tedarbyshire.github.io/trust-tools/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	</a:t>
            </a:r>
            <a:endParaRPr b="1"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27" name="Google Shape;4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75" y="734650"/>
            <a:ext cx="3674200" cy="36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ptiv-bol-los.png" id="198" name="Google Shape;198;p39"/>
          <p:cNvPicPr preferRelativeResize="0"/>
          <p:nvPr/>
        </p:nvPicPr>
        <p:blipFill rotWithShape="1">
          <a:blip r:embed="rId3">
            <a:alphaModFix/>
          </a:blip>
          <a:srcRect b="9547" l="19666" r="78117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388341" y="20160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latin typeface="Exo 2"/>
                <a:ea typeface="Exo 2"/>
                <a:cs typeface="Exo 2"/>
                <a:sym typeface="Exo 2"/>
              </a:rPr>
              <a:t>Shifting Sands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9"/>
          <p:cNvSpPr/>
          <p:nvPr/>
        </p:nvSpPr>
        <p:spPr>
          <a:xfrm>
            <a:off x="656250" y="746925"/>
            <a:ext cx="81594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>
                <a:latin typeface="Exo 2"/>
                <a:ea typeface="Exo 2"/>
                <a:cs typeface="Exo 2"/>
                <a:sym typeface="Exo 2"/>
              </a:rPr>
              <a:t>Decreasing Trust</a:t>
            </a:r>
            <a:endParaRPr b="1" i="1"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GB" sz="18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UK consumers have a </a:t>
            </a:r>
            <a:r>
              <a:rPr i="1" lang="en-GB" sz="1800">
                <a:latin typeface="Exo 2"/>
                <a:ea typeface="Exo 2"/>
                <a:cs typeface="Exo 2"/>
                <a:sym typeface="Exo 2"/>
              </a:rPr>
              <a:t>low</a:t>
            </a:r>
            <a:r>
              <a:rPr b="0" i="1" lang="en-GB" sz="18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degree of trust in organisations to protect their digital data, with less than half of UK consumers (46%) willing to exchange personal data for free or discounted services.</a:t>
            </a:r>
            <a:endParaRPr b="0" i="1" sz="18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>
                <a:latin typeface="Exo 2"/>
                <a:ea typeface="Exo 2"/>
                <a:cs typeface="Exo 2"/>
                <a:sym typeface="Exo 2"/>
              </a:rPr>
              <a:t>Evolving Legislation</a:t>
            </a:r>
            <a:endParaRPr b="1" i="1"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GB" sz="1800">
                <a:latin typeface="Exo 2"/>
                <a:ea typeface="Exo 2"/>
                <a:cs typeface="Exo 2"/>
                <a:sym typeface="Exo 2"/>
              </a:rPr>
              <a:t>GDPR - General Data Protection Legislation</a:t>
            </a:r>
            <a:endParaRPr i="1"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GB" sz="1800">
                <a:latin typeface="Exo 2"/>
                <a:ea typeface="Exo 2"/>
                <a:cs typeface="Exo 2"/>
                <a:sym typeface="Exo 2"/>
              </a:rPr>
              <a:t>Cookie Law - Privacy and Electronic Communications Legislation</a:t>
            </a:r>
            <a:endParaRPr i="1"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</a:b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400"/>
              <a:buFont typeface="Exo 2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		</a:t>
            </a:r>
            <a:endParaRPr b="0"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2" name="Google Shape;202;p39"/>
          <p:cNvSpPr/>
          <p:nvPr/>
        </p:nvSpPr>
        <p:spPr>
          <a:xfrm>
            <a:off x="243100" y="4604100"/>
            <a:ext cx="1253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ptiv-bol-los.png" id="208" name="Google Shape;208;p40"/>
          <p:cNvPicPr preferRelativeResize="0"/>
          <p:nvPr/>
        </p:nvPicPr>
        <p:blipFill rotWithShape="1">
          <a:blip r:embed="rId3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/>
        </p:nvSpPr>
        <p:spPr>
          <a:xfrm>
            <a:off x="388341" y="20160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latin typeface="Exo 2"/>
                <a:ea typeface="Exo 2"/>
                <a:cs typeface="Exo 2"/>
                <a:sym typeface="Exo 2"/>
              </a:rPr>
              <a:t>Gaps in Perception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0"/>
          <p:cNvSpPr/>
          <p:nvPr/>
        </p:nvSpPr>
        <p:spPr>
          <a:xfrm>
            <a:off x="243100" y="4604100"/>
            <a:ext cx="1253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25" y="930150"/>
            <a:ext cx="4173525" cy="18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 rotWithShape="1">
          <a:blip r:embed="rId5">
            <a:alphaModFix/>
          </a:blip>
          <a:srcRect b="10168" l="0" r="11339" t="0"/>
          <a:stretch/>
        </p:blipFill>
        <p:spPr>
          <a:xfrm>
            <a:off x="656250" y="2571750"/>
            <a:ext cx="3946125" cy="18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650" y="965090"/>
            <a:ext cx="4173524" cy="121815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 txBox="1"/>
          <p:nvPr/>
        </p:nvSpPr>
        <p:spPr>
          <a:xfrm>
            <a:off x="4885025" y="2274525"/>
            <a:ext cx="39462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B9BD5"/>
                </a:solidFill>
                <a:latin typeface="Exo 2"/>
                <a:ea typeface="Exo 2"/>
                <a:cs typeface="Exo 2"/>
                <a:sym typeface="Exo 2"/>
              </a:rPr>
              <a:t>While 43% of business executives say they sell PII.</a:t>
            </a:r>
            <a:endParaRPr b="1">
              <a:solidFill>
                <a:srgbClr val="5B9BD5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B9BD5"/>
                </a:solidFill>
                <a:latin typeface="Exo 2"/>
                <a:ea typeface="Exo 2"/>
                <a:cs typeface="Exo 2"/>
                <a:sym typeface="Exo 2"/>
              </a:rPr>
              <a:t>Only 15% of information security professionals report that their organization sells PII to other organization.</a:t>
            </a:r>
            <a:endParaRPr b="1">
              <a:solidFill>
                <a:srgbClr val="5B9BD5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B9BD5"/>
                </a:solidFill>
                <a:latin typeface="Exo 2"/>
                <a:ea typeface="Exo 2"/>
                <a:cs typeface="Exo 2"/>
                <a:sym typeface="Exo 2"/>
              </a:rPr>
              <a:t>This represents a 28 percentage point gap.</a:t>
            </a:r>
            <a:endParaRPr b="1">
              <a:solidFill>
                <a:srgbClr val="5B9BD5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B9BD5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B9BD5"/>
                </a:solidFill>
                <a:latin typeface="Exo 2"/>
                <a:ea typeface="Exo 2"/>
                <a:cs typeface="Exo 2"/>
                <a:sym typeface="Exo 2"/>
              </a:rPr>
              <a:t>The impact on the bottom line comes as half of consumers indicated that they would leave a service provider after a data breach.</a:t>
            </a:r>
            <a:br>
              <a:rPr lang="en-GB">
                <a:solidFill>
                  <a:srgbClr val="5B9BD5"/>
                </a:solidFill>
                <a:latin typeface="Exo 2"/>
                <a:ea typeface="Exo 2"/>
                <a:cs typeface="Exo 2"/>
                <a:sym typeface="Exo 2"/>
              </a:rPr>
            </a:br>
            <a:endParaRPr>
              <a:solidFill>
                <a:srgbClr val="5B9BD5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/>
          <p:nvPr/>
        </p:nvSpPr>
        <p:spPr>
          <a:xfrm>
            <a:off x="1128450" y="4680875"/>
            <a:ext cx="6366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eptiv-bol-los.png" id="222" name="Google Shape;222;p41"/>
          <p:cNvPicPr preferRelativeResize="0"/>
          <p:nvPr/>
        </p:nvPicPr>
        <p:blipFill rotWithShape="1">
          <a:blip r:embed="rId3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88341" y="20160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latin typeface="Exo 2"/>
                <a:ea typeface="Exo 2"/>
                <a:cs typeface="Exo 2"/>
                <a:sym typeface="Exo 2"/>
              </a:rPr>
              <a:t>Requirements and Opportunities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815900" y="965100"/>
            <a:ext cx="38319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EF2C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1800">
                <a:solidFill>
                  <a:srgbClr val="EF2C66"/>
                </a:solidFill>
                <a:latin typeface="Exo 2"/>
                <a:ea typeface="Exo 2"/>
                <a:cs typeface="Exo 2"/>
                <a:sym typeface="Exo 2"/>
              </a:rPr>
              <a:t>Service providers n</a:t>
            </a:r>
            <a:r>
              <a:rPr b="1" lang="en-GB" sz="1800">
                <a:solidFill>
                  <a:srgbClr val="EF2C66"/>
                </a:solidFill>
                <a:latin typeface="Exo 2"/>
                <a:ea typeface="Exo 2"/>
                <a:cs typeface="Exo 2"/>
                <a:sym typeface="Exo 2"/>
              </a:rPr>
              <a:t>eed to demonstrate trustworthiness across all processes:</a:t>
            </a:r>
            <a:r>
              <a:rPr b="1" i="0" lang="en-GB" sz="1800" u="none" cap="none" strike="noStrike">
                <a:solidFill>
                  <a:srgbClr val="EF2C66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b="1" i="0" sz="1800" u="none" cap="none" strike="noStrike">
              <a:solidFill>
                <a:srgbClr val="EF2C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EF2C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Security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Advertising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Branding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Corporate Social Responsibility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Industry standards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4488150" y="965100"/>
            <a:ext cx="38319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EF2C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1800">
                <a:solidFill>
                  <a:srgbClr val="EF2C66"/>
                </a:solidFill>
                <a:latin typeface="Exo 2"/>
                <a:ea typeface="Exo 2"/>
                <a:cs typeface="Exo 2"/>
                <a:sym typeface="Exo 2"/>
              </a:rPr>
              <a:t>There are a range of a</a:t>
            </a:r>
            <a:r>
              <a:rPr b="1" lang="en-GB" sz="1800">
                <a:solidFill>
                  <a:srgbClr val="EF2C66"/>
                </a:solidFill>
                <a:latin typeface="Exo 2"/>
                <a:ea typeface="Exo 2"/>
                <a:cs typeface="Exo 2"/>
                <a:sym typeface="Exo 2"/>
              </a:rPr>
              <a:t>ctionable opportunities to showcase trustworthiness:</a:t>
            </a:r>
            <a:endParaRPr b="1" i="0" sz="1800" u="none" cap="none" strike="noStrike">
              <a:solidFill>
                <a:srgbClr val="EF2C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latin typeface="Exo 2"/>
                <a:ea typeface="Exo 2"/>
                <a:cs typeface="Exo 2"/>
                <a:sym typeface="Exo 2"/>
              </a:rPr>
              <a:t>Be authentic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Exo 2"/>
                <a:ea typeface="Exo 2"/>
                <a:cs typeface="Exo 2"/>
                <a:sym typeface="Exo 2"/>
              </a:rPr>
              <a:t>Highlight reputational history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latin typeface="Exo 2"/>
                <a:ea typeface="Exo 2"/>
                <a:cs typeface="Exo 2"/>
                <a:sym typeface="Exo 2"/>
              </a:rPr>
              <a:t>Historical / Social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Proof (Trust cues)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Transparency</a:t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Personal interaction</a:t>
            </a:r>
            <a:endParaRPr b="0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7" name="Google Shape;227;p41"/>
          <p:cNvSpPr/>
          <p:nvPr/>
        </p:nvSpPr>
        <p:spPr>
          <a:xfrm>
            <a:off x="243100" y="4604100"/>
            <a:ext cx="1253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2"/>
          <p:cNvPicPr preferRelativeResize="0"/>
          <p:nvPr/>
        </p:nvPicPr>
        <p:blipFill rotWithShape="1">
          <a:blip r:embed="rId3">
            <a:alphaModFix/>
          </a:blip>
          <a:srcRect b="15899" l="0" r="0" t="91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/>
          <p:nvPr/>
        </p:nvSpPr>
        <p:spPr>
          <a:xfrm>
            <a:off x="565775" y="1049275"/>
            <a:ext cx="7715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0" y="75"/>
            <a:ext cx="4572000" cy="5143500"/>
          </a:xfrm>
          <a:prstGeom prst="rect">
            <a:avLst/>
          </a:prstGeom>
          <a:solidFill>
            <a:srgbClr val="666666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"/>
          <p:cNvSpPr txBox="1"/>
          <p:nvPr/>
        </p:nvSpPr>
        <p:spPr>
          <a:xfrm>
            <a:off x="125" y="1332225"/>
            <a:ext cx="45720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GB" sz="6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How can brands get ahead of the shift?</a:t>
            </a:r>
            <a:endParaRPr b="1" i="0" sz="6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ptiv-bol-los.png" id="242" name="Google Shape;242;p43"/>
          <p:cNvPicPr preferRelativeResize="0"/>
          <p:nvPr/>
        </p:nvPicPr>
        <p:blipFill rotWithShape="1">
          <a:blip r:embed="rId3">
            <a:alphaModFix/>
          </a:blip>
          <a:srcRect b="9547" l="19666" r="78117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3"/>
          <p:cNvSpPr/>
          <p:nvPr/>
        </p:nvSpPr>
        <p:spPr>
          <a:xfrm flipH="1">
            <a:off x="1372688" y="0"/>
            <a:ext cx="809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4" name="Google Shape;244;p43"/>
          <p:cNvSpPr/>
          <p:nvPr/>
        </p:nvSpPr>
        <p:spPr>
          <a:xfrm>
            <a:off x="4245829" y="988567"/>
            <a:ext cx="2625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Courier New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2C66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Courier New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Courier New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Courier New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43"/>
          <p:cNvSpPr/>
          <p:nvPr/>
        </p:nvSpPr>
        <p:spPr>
          <a:xfrm>
            <a:off x="1513311" y="431676"/>
            <a:ext cx="293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100"/>
              <a:buFont typeface="Century Gothic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/>
          <p:nvPr/>
        </p:nvSpPr>
        <p:spPr>
          <a:xfrm flipH="1">
            <a:off x="139700" y="575"/>
            <a:ext cx="9327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7" name="Google Shape;247;p43"/>
          <p:cNvSpPr txBox="1"/>
          <p:nvPr/>
        </p:nvSpPr>
        <p:spPr>
          <a:xfrm>
            <a:off x="656241" y="166651"/>
            <a:ext cx="79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 New Trust Model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75" y="657325"/>
            <a:ext cx="7660349" cy="430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4"/>
          <p:cNvPicPr preferRelativeResize="0"/>
          <p:nvPr/>
        </p:nvPicPr>
        <p:blipFill rotWithShape="1">
          <a:blip r:embed="rId3">
            <a:alphaModFix/>
          </a:blip>
          <a:srcRect b="27530" l="0" r="0" t="0"/>
          <a:stretch/>
        </p:blipFill>
        <p:spPr>
          <a:xfrm>
            <a:off x="1902613" y="110138"/>
            <a:ext cx="5338775" cy="4923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eptiv-bol-los.png" id="254" name="Google Shape;254;p44"/>
          <p:cNvPicPr preferRelativeResize="0"/>
          <p:nvPr/>
        </p:nvPicPr>
        <p:blipFill rotWithShape="1">
          <a:blip r:embed="rId4">
            <a:alphaModFix/>
          </a:blip>
          <a:srcRect b="9548" l="19665" r="78118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/>
        </p:nvSpPr>
        <p:spPr>
          <a:xfrm>
            <a:off x="140750" y="0"/>
            <a:ext cx="9003300" cy="515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ddie Izzard Live at Madison Square Garden" id="260" name="Google Shape;260;p45" title="Eddie Izzard - iTunes updat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288" y="59225"/>
            <a:ext cx="6545425" cy="490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eptiv-bol-los.png" id="261" name="Google Shape;261;p45"/>
          <p:cNvPicPr preferRelativeResize="0"/>
          <p:nvPr/>
        </p:nvPicPr>
        <p:blipFill rotWithShape="1">
          <a:blip r:embed="rId5">
            <a:alphaModFix/>
          </a:blip>
          <a:srcRect b="9547" l="19666" r="78117" t="9321"/>
          <a:stretch/>
        </p:blipFill>
        <p:spPr>
          <a:xfrm>
            <a:off x="0" y="575"/>
            <a:ext cx="1397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ntoorthema">
  <a:themeElements>
    <a:clrScheme name="Kanto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Adeptiv">
      <a:dk1>
        <a:srgbClr val="000000"/>
      </a:dk1>
      <a:lt1>
        <a:srgbClr val="FFFFFF"/>
      </a:lt1>
      <a:dk2>
        <a:srgbClr val="797979"/>
      </a:dk2>
      <a:lt2>
        <a:srgbClr val="E7E6E6"/>
      </a:lt2>
      <a:accent1>
        <a:srgbClr val="65B0E0"/>
      </a:accent1>
      <a:accent2>
        <a:srgbClr val="EB752C"/>
      </a:accent2>
      <a:accent3>
        <a:srgbClr val="FBC42E"/>
      </a:accent3>
      <a:accent4>
        <a:srgbClr val="E85B8D"/>
      </a:accent4>
      <a:accent5>
        <a:srgbClr val="6281AC"/>
      </a:accent5>
      <a:accent6>
        <a:srgbClr val="B57B23"/>
      </a:accent6>
      <a:hlink>
        <a:srgbClr val="54ADB0"/>
      </a:hlink>
      <a:folHlink>
        <a:srgbClr val="A694C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